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82" r:id="rId8"/>
    <p:sldId id="261" r:id="rId9"/>
    <p:sldId id="260" r:id="rId10"/>
    <p:sldId id="262" r:id="rId11"/>
    <p:sldId id="263" r:id="rId12"/>
    <p:sldId id="264" r:id="rId13"/>
    <p:sldId id="281" r:id="rId14"/>
    <p:sldId id="271" r:id="rId15"/>
    <p:sldId id="265" r:id="rId16"/>
    <p:sldId id="266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80" r:id="rId25"/>
    <p:sldId id="276" r:id="rId26"/>
    <p:sldId id="277" r:id="rId27"/>
    <p:sldId id="278" r:id="rId28"/>
  </p:sldIdLst>
  <p:sldSz cx="18288000" cy="10287000"/>
  <p:notesSz cx="10287000" cy="18288000"/>
  <p:embeddedFontLst>
    <p:embeddedFont>
      <p:font typeface="나눔스퀘어 네오 Bold" panose="00000800000000000000" pitchFamily="2" charset="-127"/>
      <p:bold r:id="rId30"/>
    </p:embeddedFont>
    <p:embeddedFont>
      <p:font typeface="나눔스퀘어 네오 Heavy" panose="00000A00000000000000" pitchFamily="2" charset="-127"/>
      <p:bold r:id="rId31"/>
    </p:embeddedFont>
    <p:embeddedFont>
      <p:font typeface="나눔스퀘어 네오 Regular" panose="00000500000000000000" pitchFamily="2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1415E"/>
    <a:srgbClr val="F2506B"/>
    <a:srgbClr val="FF6D85"/>
    <a:srgbClr val="FE002A"/>
    <a:srgbClr val="000000"/>
    <a:srgbClr val="E1F1F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C2F8D-3014-4B2C-ABE2-88B7F749B32A}" v="187" dt="2023-12-05T01:54:34.766"/>
    <p1510:client id="{1CE17578-84BC-4E81-99DE-2556F4A3BBCB}" v="62" dt="2023-12-05T13:09:23.618"/>
    <p1510:client id="{286727B3-C2C2-4010-954C-572D37C8A67C}" v="256" dt="2023-12-05T02:35:38.020"/>
    <p1510:client id="{3DA0FCFC-C791-4CC3-A46E-4AC60451F203}" v="221" dt="2023-12-05T03:45:22.581"/>
    <p1510:client id="{919C6715-6D1B-4EF5-A491-C117FC0A8B71}" v="180" dt="2023-12-05T03:40:47.638"/>
    <p1510:client id="{BB790A62-19C7-4F5B-A9FF-800D8ACA2DF0}" v="755" dt="2023-12-05T03:44:58.973"/>
    <p1510:client id="{CC1D90EE-F37F-4F80-9F73-8E009D5A440E}" v="1384" dt="2023-12-05T02:38:47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9" autoAdjust="0"/>
    <p:restoredTop sz="87426" autoAdjust="0"/>
  </p:normalViewPr>
  <p:slideViewPr>
    <p:cSldViewPr snapToGrid="0">
      <p:cViewPr varScale="1">
        <p:scale>
          <a:sx n="93" d="100"/>
          <a:sy n="93" d="100"/>
        </p:scale>
        <p:origin x="70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범규" userId="d8aaac79-7fb4-4b13-b99e-28529a536c37" providerId="ADAL" clId="{1CE17578-84BC-4E81-99DE-2556F4A3BBCB}"/>
    <pc:docChg chg="undo custSel modSld">
      <pc:chgData name="최범규" userId="d8aaac79-7fb4-4b13-b99e-28529a536c37" providerId="ADAL" clId="{1CE17578-84BC-4E81-99DE-2556F4A3BBCB}" dt="2023-12-05T16:09:09.428" v="169" actId="20577"/>
      <pc:docMkLst>
        <pc:docMk/>
      </pc:docMkLst>
      <pc:sldChg chg="modNotesTx">
        <pc:chgData name="최범규" userId="d8aaac79-7fb4-4b13-b99e-28529a536c37" providerId="ADAL" clId="{1CE17578-84BC-4E81-99DE-2556F4A3BBCB}" dt="2023-12-05T16:09:09.428" v="169" actId="20577"/>
        <pc:sldMkLst>
          <pc:docMk/>
          <pc:sldMk cId="0" sldId="261"/>
        </pc:sldMkLst>
      </pc:sldChg>
      <pc:sldChg chg="modSp mod">
        <pc:chgData name="최범규" userId="d8aaac79-7fb4-4b13-b99e-28529a536c37" providerId="ADAL" clId="{1CE17578-84BC-4E81-99DE-2556F4A3BBCB}" dt="2023-12-05T16:03:36.914" v="64" actId="20577"/>
        <pc:sldMkLst>
          <pc:docMk/>
          <pc:sldMk cId="0" sldId="268"/>
        </pc:sldMkLst>
        <pc:spChg chg="mod">
          <ac:chgData name="최범규" userId="d8aaac79-7fb4-4b13-b99e-28529a536c37" providerId="ADAL" clId="{1CE17578-84BC-4E81-99DE-2556F4A3BBCB}" dt="2023-12-05T16:03:36.914" v="64" actId="20577"/>
          <ac:spMkLst>
            <pc:docMk/>
            <pc:sldMk cId="0" sldId="268"/>
            <ac:spMk id="2" creationId="{91746189-D8EC-0112-39C7-3A0A3FA8ACA0}"/>
          </ac:spMkLst>
        </pc:spChg>
      </pc:sldChg>
      <pc:sldChg chg="modSp mod">
        <pc:chgData name="최범규" userId="d8aaac79-7fb4-4b13-b99e-28529a536c37" providerId="ADAL" clId="{1CE17578-84BC-4E81-99DE-2556F4A3BBCB}" dt="2023-12-05T16:02:20.222" v="36" actId="20577"/>
        <pc:sldMkLst>
          <pc:docMk/>
          <pc:sldMk cId="0" sldId="269"/>
        </pc:sldMkLst>
        <pc:spChg chg="mod">
          <ac:chgData name="최범규" userId="d8aaac79-7fb4-4b13-b99e-28529a536c37" providerId="ADAL" clId="{1CE17578-84BC-4E81-99DE-2556F4A3BBCB}" dt="2023-12-05T16:02:20.222" v="36" actId="20577"/>
          <ac:spMkLst>
            <pc:docMk/>
            <pc:sldMk cId="0" sldId="269"/>
            <ac:spMk id="2" creationId="{6EF7D4B2-715F-CEB5-4D37-3418D423A529}"/>
          </ac:spMkLst>
        </pc:spChg>
      </pc:sldChg>
      <pc:sldChg chg="modNotesTx">
        <pc:chgData name="최범규" userId="d8aaac79-7fb4-4b13-b99e-28529a536c37" providerId="ADAL" clId="{1CE17578-84BC-4E81-99DE-2556F4A3BBCB}" dt="2023-12-05T15:53:06.073" v="10" actId="20577"/>
        <pc:sldMkLst>
          <pc:docMk/>
          <pc:sldMk cId="0" sldId="272"/>
        </pc:sldMkLst>
      </pc:sldChg>
      <pc:sldChg chg="modSp mod">
        <pc:chgData name="최범규" userId="d8aaac79-7fb4-4b13-b99e-28529a536c37" providerId="ADAL" clId="{1CE17578-84BC-4E81-99DE-2556F4A3BBCB}" dt="2023-12-05T16:08:39.739" v="168" actId="20577"/>
        <pc:sldMkLst>
          <pc:docMk/>
          <pc:sldMk cId="478526815" sldId="280"/>
        </pc:sldMkLst>
        <pc:spChg chg="mod">
          <ac:chgData name="최범규" userId="d8aaac79-7fb4-4b13-b99e-28529a536c37" providerId="ADAL" clId="{1CE17578-84BC-4E81-99DE-2556F4A3BBCB}" dt="2023-12-05T16:08:39.739" v="168" actId="20577"/>
          <ac:spMkLst>
            <pc:docMk/>
            <pc:sldMk cId="478526815" sldId="280"/>
            <ac:spMk id="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F97E1F45-AEAD-4530-841D-0662067F3FED}" type="datetimeFigureOut">
              <a:rPr lang="ko-KR" altLang="en-US" smtClean="0"/>
              <a:pPr/>
              <a:t>2023-12-06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5AED303C-2993-46F9-8E23-5140CCD0937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40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1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에러값의</a:t>
            </a:r>
            <a:r>
              <a:rPr lang="ko-KR" altLang="en-US" dirty="0"/>
              <a:t> 제곱이 </a:t>
            </a:r>
            <a:r>
              <a:rPr lang="en-US" altLang="ko-KR" dirty="0"/>
              <a:t>MSE</a:t>
            </a:r>
            <a:r>
              <a:rPr lang="ko-KR" altLang="en-US" dirty="0"/>
              <a:t>인데 여기서 루트를 </a:t>
            </a:r>
            <a:r>
              <a:rPr lang="ko-KR" altLang="en-US" dirty="0" err="1"/>
              <a:t>씌운것을</a:t>
            </a:r>
            <a:r>
              <a:rPr lang="ko-KR" altLang="en-US" dirty="0"/>
              <a:t> </a:t>
            </a:r>
            <a:r>
              <a:rPr lang="en-US" altLang="ko-KR" dirty="0"/>
              <a:t>RMSE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방향별</a:t>
            </a:r>
            <a:r>
              <a:rPr lang="ko-KR" altLang="en-US" dirty="0"/>
              <a:t> 일 평균 교통량이 </a:t>
            </a:r>
            <a:r>
              <a:rPr lang="en-US" altLang="ko-KR" dirty="0"/>
              <a:t>227</a:t>
            </a:r>
            <a:r>
              <a:rPr lang="ko-KR" altLang="en-US" dirty="0"/>
              <a:t>이라서 </a:t>
            </a:r>
            <a:r>
              <a:rPr lang="en-US" altLang="ko-KR" dirty="0"/>
              <a:t>18</a:t>
            </a:r>
            <a:r>
              <a:rPr lang="ko-KR" altLang="en-US" dirty="0"/>
              <a:t>대 정도 차이 난다면 많이는 </a:t>
            </a:r>
            <a:r>
              <a:rPr lang="ko-KR" altLang="en-US" dirty="0" err="1"/>
              <a:t>안난다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847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평균 교차로 길이가 </a:t>
            </a:r>
            <a:r>
              <a:rPr lang="en-US" altLang="ko-KR" dirty="0"/>
              <a:t>918m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원래 교차로 진입 속도가 </a:t>
            </a:r>
            <a:r>
              <a:rPr lang="en-US" altLang="ko-KR" dirty="0"/>
              <a:t>22.1</a:t>
            </a:r>
            <a:r>
              <a:rPr lang="ko-KR" altLang="en-US" dirty="0"/>
              <a:t>에서 </a:t>
            </a:r>
            <a:r>
              <a:rPr lang="en-US" altLang="ko-KR" dirty="0"/>
              <a:t>24.3</a:t>
            </a:r>
            <a:r>
              <a:rPr lang="ko-KR" altLang="en-US" dirty="0"/>
              <a:t>로 </a:t>
            </a:r>
            <a:r>
              <a:rPr lang="en-US" altLang="ko-KR" dirty="0"/>
              <a:t>2.1km/h</a:t>
            </a:r>
            <a:r>
              <a:rPr lang="ko-KR" altLang="en-US" dirty="0"/>
              <a:t>를 증가하여서</a:t>
            </a:r>
            <a:endParaRPr lang="en-US" altLang="ko-KR" dirty="0"/>
          </a:p>
          <a:p>
            <a:r>
              <a:rPr lang="ko-KR" altLang="en-US" dirty="0"/>
              <a:t>차량당 </a:t>
            </a:r>
            <a:r>
              <a:rPr lang="en-US" altLang="ko-KR" dirty="0"/>
              <a:t>14.4</a:t>
            </a:r>
            <a:r>
              <a:rPr lang="ko-KR" altLang="en-US" dirty="0"/>
              <a:t>초를 </a:t>
            </a:r>
            <a:r>
              <a:rPr lang="ko-KR" altLang="en-US" dirty="0" err="1"/>
              <a:t>이득보아</a:t>
            </a:r>
            <a:r>
              <a:rPr lang="ko-KR" altLang="en-US" dirty="0"/>
              <a:t> 약 </a:t>
            </a:r>
            <a:r>
              <a:rPr lang="en-US" altLang="ko-KR" dirty="0"/>
              <a:t>9.6</a:t>
            </a:r>
            <a:r>
              <a:rPr lang="ko-KR" altLang="en-US" dirty="0"/>
              <a:t>만대 차량이 있다면 전체적으로 </a:t>
            </a:r>
            <a:r>
              <a:rPr lang="en-US" altLang="ko-KR" dirty="0"/>
              <a:t>384</a:t>
            </a:r>
            <a:r>
              <a:rPr lang="ko-KR" altLang="en-US" dirty="0"/>
              <a:t>시간을 이득을 본다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39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14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9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교차로에서는 감응신호체계를 사용하는데 감응신호체계가 도로의 센서</a:t>
            </a:r>
            <a:r>
              <a:rPr lang="en-US" altLang="ko-KR" dirty="0"/>
              <a:t>, </a:t>
            </a:r>
            <a:r>
              <a:rPr lang="ko-KR" altLang="en-US" dirty="0"/>
              <a:t>고화질 </a:t>
            </a:r>
            <a:r>
              <a:rPr lang="en-US" altLang="ko-KR" dirty="0"/>
              <a:t>CCTV </a:t>
            </a:r>
            <a:r>
              <a:rPr lang="ko-KR" altLang="en-US" dirty="0"/>
              <a:t>등 비용이 많이 </a:t>
            </a:r>
            <a:r>
              <a:rPr lang="ko-KR" altLang="en-US" dirty="0" err="1"/>
              <a:t>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8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평일</a:t>
            </a:r>
            <a:r>
              <a:rPr lang="en-US" altLang="ko-KR" dirty="0"/>
              <a:t>,</a:t>
            </a:r>
            <a:r>
              <a:rPr lang="ko-KR" altLang="en-US" dirty="0"/>
              <a:t> 주말</a:t>
            </a:r>
            <a:r>
              <a:rPr lang="en-US" altLang="ko-KR" dirty="0"/>
              <a:t>,</a:t>
            </a:r>
            <a:r>
              <a:rPr lang="ko-KR" altLang="en-US" dirty="0"/>
              <a:t> 공휴일의 신호 주기가 달라 다양한 신호에 대한 학습이 가능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48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9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문장은 </a:t>
            </a:r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ko-KR" altLang="en-US" dirty="0"/>
              <a:t>사용한 이유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에서 상관관계를 자세히 말로 설명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에서 다양한 신호주기를 유전 알고리즘과 연결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12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6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프레임워크에  교통량과 날씨 공휴일 데이터를 입력하면</a:t>
            </a:r>
          </a:p>
          <a:p>
            <a:r>
              <a:rPr lang="en-US" altLang="ko-KR" dirty="0" err="1"/>
              <a:t>lSTM</a:t>
            </a:r>
            <a:r>
              <a:rPr lang="ko-KR" altLang="en-US" dirty="0"/>
              <a:t>모델로 </a:t>
            </a:r>
            <a:r>
              <a:rPr lang="en-US" altLang="ko-KR" dirty="0"/>
              <a:t>1</a:t>
            </a:r>
            <a:r>
              <a:rPr lang="ko-KR" altLang="en-US" dirty="0" err="1"/>
              <a:t>시간뒤의</a:t>
            </a:r>
            <a:r>
              <a:rPr lang="ko-KR" altLang="en-US" dirty="0"/>
              <a:t> 교통량을 예측하고 유전알고리즘을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신호는 초기 무작위로 생성을 하고</a:t>
            </a:r>
            <a:r>
              <a:rPr lang="en-US" altLang="ko-KR" dirty="0"/>
              <a:t>, </a:t>
            </a:r>
            <a:r>
              <a:rPr lang="ko-KR" altLang="en-US" dirty="0"/>
              <a:t>신호와 </a:t>
            </a:r>
            <a:r>
              <a:rPr lang="en-US" altLang="ko-KR" dirty="0"/>
              <a:t>LSRTM </a:t>
            </a:r>
            <a:r>
              <a:rPr lang="ko-KR" altLang="en-US" dirty="0"/>
              <a:t>결과를 </a:t>
            </a:r>
            <a:r>
              <a:rPr lang="en-US" altLang="ko-KR" dirty="0"/>
              <a:t>DNN</a:t>
            </a:r>
            <a:r>
              <a:rPr lang="ko-KR" altLang="en-US" dirty="0"/>
              <a:t>에 입력하여 속도를 예측합니다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이때 부모선정기준은</a:t>
            </a:r>
            <a:r>
              <a:rPr lang="en-US" altLang="ko-KR" dirty="0"/>
              <a:t> DNN</a:t>
            </a:r>
            <a:r>
              <a:rPr lang="ko-KR" altLang="en-US" dirty="0"/>
              <a:t>의 </a:t>
            </a:r>
            <a:r>
              <a:rPr lang="ko-KR" altLang="en-US" dirty="0" err="1"/>
              <a:t>예측속도입니다</a:t>
            </a:r>
            <a:r>
              <a:rPr lang="en-US" altLang="ko-KR" dirty="0"/>
              <a:t>. </a:t>
            </a:r>
            <a:r>
              <a:rPr lang="ko-KR" altLang="en-US" dirty="0"/>
              <a:t>위의 동작을 반복하여 최적의 신호체계에 접근합니다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결론적으로 예측 속도가 빠른 것이 좋은 신호를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D303C-2993-46F9-8E23-5140CCD0937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258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A9CAF-5491-445F-BB87-095154196392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051763" y="9771354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BAD01-8DBB-4BD9-8CE4-EB755DE4525D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ED75-70E0-4388-B660-C4F9D8E00797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3113B-4A29-45DF-8448-402E1D5415E7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3CCD6-1F71-4D28-822D-3CC3645735E5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3262C-54F8-45BA-BD42-F00362B13C48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2021B-15C7-4A29-876F-807EBDA30B7F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DE81-033C-4D56-82B6-562A8E443AA8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27622-7B2E-4C53-A944-77D6ABCEE176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8E4-DD56-41A1-95F5-3D9DB463F120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76E84-713E-47FA-BC04-B6AB3705A2CE}" type="datetime1">
              <a:rPr lang="en-US" altLang="ko-KR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</a:defRPr>
            </a:lvl1pPr>
          </a:lstStyle>
          <a:p>
            <a:fld id="{EDB6C60F-5E0F-4C64-8426-E3BA7FECF5DC}" type="datetime1">
              <a:rPr lang="en-US" altLang="ko-KR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 네오 Regular" panose="00000500000000000000" pitchFamily="2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나눔스퀘어 네오 Regular" panose="00000500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나눔스퀘어 네오 Regular" panose="00000500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나눔스퀘어 네오 Regular" panose="00000500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나눔스퀘어 네오 Regular" panose="00000500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 네오 Regular" panose="00000500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나눔스퀘어 네오 Regular" panose="00000500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1133" y="2900454"/>
            <a:ext cx="16182719" cy="6069392"/>
            <a:chOff x="1074424" y="2634640"/>
            <a:chExt cx="16182719" cy="60693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424" y="2634640"/>
              <a:ext cx="16182719" cy="60693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18907" y="3800828"/>
            <a:ext cx="8560047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72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머신러닝을</a:t>
            </a:r>
            <a:r>
              <a:rPr lang="en-US" sz="72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  <a:r>
              <a:rPr lang="en-US" sz="72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활용한</a:t>
            </a:r>
            <a:r>
              <a:rPr lang="en-US" sz="72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</a:p>
          <a:p>
            <a:r>
              <a:rPr lang="en-US" sz="72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스마트교차로</a:t>
            </a:r>
            <a:r>
              <a:rPr lang="en-US" sz="72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개선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84563" y="8046543"/>
            <a:ext cx="15891987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동아대학교</a:t>
            </a:r>
            <a:r>
              <a:rPr lang="en-US" altLang="ko-KR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 </a:t>
            </a:r>
            <a:r>
              <a:rPr lang="ko-KR" alt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컴퓨터공학과</a:t>
            </a:r>
            <a:r>
              <a:rPr lang="en-US" sz="2500" b="1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 </a:t>
            </a:r>
            <a:r>
              <a:rPr 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1923765 </a:t>
            </a:r>
            <a:r>
              <a:rPr lang="en-US" sz="2500" kern="0" spc="-1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권순규</a:t>
            </a:r>
            <a:r>
              <a:rPr 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 1924022 </a:t>
            </a:r>
            <a:r>
              <a:rPr lang="en-US" sz="2500" kern="0" spc="-1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권의영</a:t>
            </a:r>
            <a:r>
              <a:rPr 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 1923823 최범규 2142874 </a:t>
            </a:r>
            <a:r>
              <a:rPr lang="en-US" sz="2500" kern="0" spc="-1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이승민</a:t>
            </a:r>
            <a:r>
              <a:rPr lang="en-US" sz="2500" kern="0" spc="-1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 2132372 </a:t>
            </a:r>
            <a:r>
              <a:rPr lang="en-US" sz="2500" kern="0" spc="-1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-Core Dream 6 Bold" pitchFamily="34" charset="0"/>
              </a:rPr>
              <a:t>차정은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519382" y="3971147"/>
            <a:ext cx="163148" cy="1989133"/>
            <a:chOff x="1532673" y="3585717"/>
            <a:chExt cx="123276" cy="10853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73" y="3585717"/>
              <a:ext cx="123276" cy="10853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18166" y="3105531"/>
            <a:ext cx="1500527" cy="4456217"/>
            <a:chOff x="14118166" y="3105531"/>
            <a:chExt cx="1500527" cy="4456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8166" y="3105531"/>
              <a:ext cx="1500527" cy="44562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0742" y="6738279"/>
            <a:ext cx="6171429" cy="823469"/>
            <a:chOff x="9880742" y="6738279"/>
            <a:chExt cx="6171429" cy="8234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0742" y="6738279"/>
              <a:ext cx="6171429" cy="8234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35D18C-4A80-D56F-EA0D-0D0679100C23}"/>
              </a:ext>
            </a:extLst>
          </p:cNvPr>
          <p:cNvSpPr txBox="1"/>
          <p:nvPr/>
        </p:nvSpPr>
        <p:spPr>
          <a:xfrm>
            <a:off x="598081" y="9389877"/>
            <a:ext cx="17304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본 프로젝트는 소프트웨어 설계 및 실습 2 강의 지원을 받아 진행됐습니다.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6A8F9-A4F6-59F5-1C1C-29586DD987AD}"/>
              </a:ext>
            </a:extLst>
          </p:cNvPr>
          <p:cNvSpPr txBox="1"/>
          <p:nvPr/>
        </p:nvSpPr>
        <p:spPr>
          <a:xfrm>
            <a:off x="1024572" y="697959"/>
            <a:ext cx="642039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TEAM : </a:t>
            </a:r>
            <a:r>
              <a:rPr lang="ko-KR" altLang="en-US" sz="3000" b="1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i-cross</a:t>
            </a:r>
            <a:endParaRPr lang="ko-KR" sz="3000" b="1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C3A0C-73FC-9FC9-E3FC-99A974E143C3}"/>
              </a:ext>
            </a:extLst>
          </p:cNvPr>
          <p:cNvSpPr txBox="1"/>
          <p:nvPr/>
        </p:nvSpPr>
        <p:spPr>
          <a:xfrm>
            <a:off x="15041366" y="2124287"/>
            <a:ext cx="2165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Github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QR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Code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B07FE7F-1C3A-AFFE-5425-68B4765388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51" t="15859" r="25828" b="35873"/>
          <a:stretch/>
        </p:blipFill>
        <p:spPr>
          <a:xfrm>
            <a:off x="15678824" y="1145697"/>
            <a:ext cx="944764" cy="937897"/>
          </a:xfrm>
          <a:prstGeom prst="rect">
            <a:avLst/>
          </a:prstGeom>
        </p:spPr>
      </p:pic>
      <p:sp>
        <p:nvSpPr>
          <p:cNvPr id="12" name="Object 24">
            <a:extLst>
              <a:ext uri="{FF2B5EF4-FFF2-40B4-BE49-F238E27FC236}">
                <a16:creationId xmlns:a16="http://schemas.microsoft.com/office/drawing/2014/main" id="{A6A21A48-4BD0-F9A7-EBD5-454227F9F847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564" y="495238"/>
            <a:ext cx="17256113" cy="9295238"/>
            <a:chOff x="53385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851" y="495238"/>
              <a:ext cx="17256113" cy="92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91792" y="2136959"/>
            <a:ext cx="15707613" cy="290246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데이터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내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복잡한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패턴과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구조를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학습하는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효과적인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다층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인공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신경망</a:t>
            </a:r>
            <a:endParaRPr lang="en-US" altLang="ko-KR" b="1" dirty="0">
              <a:latin typeface="나눔스퀘어 네오 Regular" panose="00000500000000000000" pitchFamily="2" charset="-127"/>
              <a:cs typeface="Calibri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각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계층을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통해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점진적으로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복잡한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특징을 학습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신호와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교통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간의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상관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관계를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학습하여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속도를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</a:t>
            </a:r>
            <a:endParaRPr lang="en-US" sz="3000" dirty="0">
              <a:latin typeface="나눔스퀘어 네오 Regular" panose="00000500000000000000" pitchFamily="2" charset="-127"/>
              <a:cs typeface="Calibri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학습된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모델을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통해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다양한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신호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주기에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대한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속도를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</a:t>
            </a:r>
            <a:endParaRPr lang="en-US" sz="3000" dirty="0">
              <a:latin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9524"/>
            <a:chOff x="514801" y="9344438"/>
            <a:chExt cx="17256113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4949" y="773042"/>
            <a:ext cx="1705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DNN : Deep Neural Networks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모델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05D55-706C-5815-6BF5-AB1617FF51A0}"/>
              </a:ext>
            </a:extLst>
          </p:cNvPr>
          <p:cNvSpPr txBox="1"/>
          <p:nvPr/>
        </p:nvSpPr>
        <p:spPr>
          <a:xfrm>
            <a:off x="8463273" y="8849200"/>
            <a:ext cx="20189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DNN 설계도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6E60D9-C97B-7EAA-BEDD-0D91AE1D2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55" y="5692122"/>
            <a:ext cx="5607404" cy="31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4">
            <a:extLst>
              <a:ext uri="{FF2B5EF4-FFF2-40B4-BE49-F238E27FC236}">
                <a16:creationId xmlns:a16="http://schemas.microsoft.com/office/drawing/2014/main" id="{A1B4E606-1E77-A768-0F0A-087DB43C89E0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10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9524"/>
            <a:chOff x="514801" y="9344438"/>
            <a:chExt cx="17256113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4949" y="773042"/>
            <a:ext cx="1705492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3.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유전 알고리즘</a:t>
            </a:r>
            <a:endParaRPr lang="en-US" sz="40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81BAB2DA-81E6-6F2E-3950-A9F25219AD4C}"/>
              </a:ext>
            </a:extLst>
          </p:cNvPr>
          <p:cNvSpPr txBox="1"/>
          <p:nvPr/>
        </p:nvSpPr>
        <p:spPr>
          <a:xfrm>
            <a:off x="1184805" y="2180363"/>
            <a:ext cx="15707613" cy="290618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자연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선택과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유전학의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원리를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모방하여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최적화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문제를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해결하는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탐색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알고리즘</a:t>
            </a:r>
            <a:endParaRPr lang="en-US" altLang="ko-KR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r>
              <a:rPr 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후보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해답들을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진화 시키는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과정을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통해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점진적으로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최적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또는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근사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해를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탐색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다양한 후보 신호들을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DNN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에 넣어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,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속도를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altLang="ko-KR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기준으로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최적에 근사한 신호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를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탐색</a:t>
            </a:r>
            <a:endParaRPr lang="ko-KR" alt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914400" indent="-457200">
              <a:lnSpc>
                <a:spcPct val="150000"/>
              </a:lnSpc>
              <a:buFont typeface="Arial"/>
              <a:buChar char="•"/>
            </a:pPr>
            <a:endParaRPr lang="ko-KR" alt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E82E3-4504-1C36-2DFF-E56EB1DBF224}"/>
              </a:ext>
            </a:extLst>
          </p:cNvPr>
          <p:cNvSpPr txBox="1"/>
          <p:nvPr/>
        </p:nvSpPr>
        <p:spPr>
          <a:xfrm>
            <a:off x="8492759" y="8807611"/>
            <a:ext cx="1922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유전 알고리즘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536EA4E-F496-D298-409F-133843F471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85" y="5407751"/>
            <a:ext cx="6452170" cy="3403668"/>
          </a:xfrm>
          <a:prstGeom prst="rect">
            <a:avLst/>
          </a:prstGeom>
        </p:spPr>
      </p:pic>
      <p:sp>
        <p:nvSpPr>
          <p:cNvPr id="8" name="Object 24">
            <a:extLst>
              <a:ext uri="{FF2B5EF4-FFF2-40B4-BE49-F238E27FC236}">
                <a16:creationId xmlns:a16="http://schemas.microsoft.com/office/drawing/2014/main" id="{BA78B91B-C66A-F2D3-7C1E-2961E48F9112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</a:rPr>
              <a:t>11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06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9524"/>
            <a:chOff x="514801" y="9344438"/>
            <a:chExt cx="17256113" cy="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74949" y="773042"/>
            <a:ext cx="1705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4.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프레임워크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제안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7B40E25-8E26-9612-8AEF-95C3CAC6B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962" y="3785744"/>
            <a:ext cx="16075142" cy="3991583"/>
          </a:xfrm>
          <a:prstGeom prst="rect">
            <a:avLst/>
          </a:prstGeom>
        </p:spPr>
      </p:pic>
      <p:sp>
        <p:nvSpPr>
          <p:cNvPr id="7" name="Object 21">
            <a:extLst>
              <a:ext uri="{FF2B5EF4-FFF2-40B4-BE49-F238E27FC236}">
                <a16:creationId xmlns:a16="http://schemas.microsoft.com/office/drawing/2014/main" id="{9CB30DE1-A7BF-B0AC-0DA7-F5A9A0A6EC4C}"/>
              </a:ext>
            </a:extLst>
          </p:cNvPr>
          <p:cNvSpPr txBox="1"/>
          <p:nvPr/>
        </p:nvSpPr>
        <p:spPr>
          <a:xfrm>
            <a:off x="1436407" y="2368048"/>
            <a:ext cx="9980980" cy="63094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속도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향상을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위한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프레임워크</a:t>
            </a:r>
            <a:endParaRPr lang="en-US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E3D20-CE63-452F-AEB9-13101BF2D4A3}"/>
              </a:ext>
            </a:extLst>
          </p:cNvPr>
          <p:cNvSpPr txBox="1"/>
          <p:nvPr/>
        </p:nvSpPr>
        <p:spPr>
          <a:xfrm>
            <a:off x="8192110" y="7903233"/>
            <a:ext cx="1901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전체 프레임워크</a:t>
            </a: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7BED97F3-15F8-F8EE-B7CA-9625A9DFF967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12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424" y="1118712"/>
            <a:ext cx="16182719" cy="7726358"/>
            <a:chOff x="1074424" y="1118712"/>
            <a:chExt cx="16182719" cy="7726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24" y="1118712"/>
              <a:ext cx="16182719" cy="77263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94914" y="4095764"/>
            <a:ext cx="146958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III.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D60865A9-7728-2B39-66FB-C2D2AE06AF41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13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대상지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개요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: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연산교차로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3887" y="2735905"/>
            <a:ext cx="13017039" cy="567719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연산교차로의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하루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평균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통행량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: 96,027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대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출처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: 2021년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부산광역시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차량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교통량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보고서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endParaRPr lang="en-US" sz="35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부산광역시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4년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연속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교통사고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발생률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1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위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출처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: 2021년 TMACS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교통안전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정보관리시스템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endParaRPr lang="en-US" sz="35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국내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최고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규모의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6방향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교차로</a:t>
            </a:r>
            <a:endParaRPr lang="en-US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endParaRPr lang="ko-KR" altLang="en-US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>
              <a:lnSpc>
                <a:spcPct val="12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차량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통행량이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가장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많은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첨두시간을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대상으로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실험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진행</a:t>
            </a:r>
            <a:endParaRPr lang="ko-KR" sz="3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4B147F-6C1B-BA3A-DCCD-35CDEE54B0BF}"/>
              </a:ext>
            </a:extLst>
          </p:cNvPr>
          <p:cNvGrpSpPr/>
          <p:nvPr/>
        </p:nvGrpSpPr>
        <p:grpSpPr>
          <a:xfrm>
            <a:off x="11694997" y="1998019"/>
            <a:ext cx="5490616" cy="5725799"/>
            <a:chOff x="10840946" y="2157319"/>
            <a:chExt cx="6451317" cy="6866314"/>
          </a:xfrm>
        </p:grpSpPr>
        <p:pic>
          <p:nvPicPr>
            <p:cNvPr id="4" name="Object 14">
              <a:extLst>
                <a:ext uri="{FF2B5EF4-FFF2-40B4-BE49-F238E27FC236}">
                  <a16:creationId xmlns:a16="http://schemas.microsoft.com/office/drawing/2014/main" id="{01A29764-2324-974F-55B4-E1B94F707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0946" y="2157319"/>
              <a:ext cx="6451317" cy="686631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EABD067-7396-A6F9-EF59-8D30839A0E55}"/>
              </a:ext>
            </a:extLst>
          </p:cNvPr>
          <p:cNvSpPr txBox="1"/>
          <p:nvPr/>
        </p:nvSpPr>
        <p:spPr>
          <a:xfrm>
            <a:off x="12645454" y="7725078"/>
            <a:ext cx="3469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연산교차로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D539FA66-F770-0D09-A619-CF737CB59EB7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14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과정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: LSTM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46189-D8EC-0112-39C7-3A0A3FA8ACA0}"/>
              </a:ext>
            </a:extLst>
          </p:cNvPr>
          <p:cNvSpPr txBox="1"/>
          <p:nvPr/>
        </p:nvSpPr>
        <p:spPr>
          <a:xfrm>
            <a:off x="1529384" y="2280029"/>
            <a:ext cx="13515975" cy="6530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입력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5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endParaRPr lang="ko-KR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교차로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16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방향의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교통량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[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부산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도로교통공사]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기온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강수량 등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가지의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날씨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 [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기상청]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주말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공휴일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 </a:t>
            </a:r>
            <a:endParaRPr lang="en-US" altLang="ko-KR" sz="3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출력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endParaRPr lang="en-US" altLang="ko-KR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24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분량의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입력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이용하여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패턴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분석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결과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뒤의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방향별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교통량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RMSE Loss : 18.4	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상대적 오차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: 18.1%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54C62C-3E05-BCF6-207D-24C513407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4201" y="2126001"/>
            <a:ext cx="3290905" cy="6612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2F41E-1042-D2ED-6946-CD29ACF75429}"/>
              </a:ext>
            </a:extLst>
          </p:cNvPr>
          <p:cNvSpPr txBox="1"/>
          <p:nvPr/>
        </p:nvSpPr>
        <p:spPr>
          <a:xfrm>
            <a:off x="14071023" y="8858249"/>
            <a:ext cx="2164772" cy="3680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LSTM 모델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Object 24">
            <a:extLst>
              <a:ext uri="{FF2B5EF4-FFF2-40B4-BE49-F238E27FC236}">
                <a16:creationId xmlns:a16="http://schemas.microsoft.com/office/drawing/2014/main" id="{EC4EE15B-9A6A-615C-5241-824069A84657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15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3. </a:t>
            </a:r>
            <a:r>
              <a:rPr lang="en-US" sz="4000" dirty="0" err="1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dirty="0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과정</a:t>
            </a:r>
            <a:r>
              <a:rPr lang="en-US" sz="4000" dirty="0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 : 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cs typeface="S-Core Dream 8 Heavy" pitchFamily="34" charset="0"/>
              </a:rPr>
              <a:t>DNN</a:t>
            </a:r>
            <a:endParaRPr lang="en-US" b="1" dirty="0">
              <a:latin typeface="나눔스퀘어 네오 Heavy" panose="00000A00000000000000" pitchFamily="2" charset="-127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C25C55A9-1165-6485-C066-DD3E94EBA38E}"/>
              </a:ext>
            </a:extLst>
          </p:cNvPr>
          <p:cNvGrpSpPr/>
          <p:nvPr/>
        </p:nvGrpSpPr>
        <p:grpSpPr>
          <a:xfrm>
            <a:off x="514801" y="495881"/>
            <a:ext cx="17256113" cy="9295238"/>
            <a:chOff x="514801" y="495238"/>
            <a:chExt cx="17256113" cy="9295238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B45F2D85-06EE-6A81-6885-2DFFF2A2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2CBC177A-3C55-CF57-1CDA-DEEB856A81FB}"/>
              </a:ext>
            </a:extLst>
          </p:cNvPr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B9259BE4-A77A-5BA8-54BA-F5D336D2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459990FE-E2AC-B8B6-9834-660C443667FD}"/>
              </a:ext>
            </a:extLst>
          </p:cNvPr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24" name="Object 11">
              <a:extLst>
                <a:ext uri="{FF2B5EF4-FFF2-40B4-BE49-F238E27FC236}">
                  <a16:creationId xmlns:a16="http://schemas.microsoft.com/office/drawing/2014/main" id="{B7F4207A-E539-8B3D-8D0D-C60752EA9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27" name="Object 17">
            <a:extLst>
              <a:ext uri="{FF2B5EF4-FFF2-40B4-BE49-F238E27FC236}">
                <a16:creationId xmlns:a16="http://schemas.microsoft.com/office/drawing/2014/main" id="{CBF06183-3628-6773-0DE7-B5330C50692D}"/>
              </a:ext>
            </a:extLst>
          </p:cNvPr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과정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: DNN(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Tensorflow.Keras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)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7D4B2-715F-CEB5-4D37-3418D423A529}"/>
              </a:ext>
            </a:extLst>
          </p:cNvPr>
          <p:cNvSpPr txBox="1"/>
          <p:nvPr/>
        </p:nvSpPr>
        <p:spPr>
          <a:xfrm>
            <a:off x="1521513" y="2277460"/>
            <a:ext cx="10387012" cy="6807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입력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endParaRPr lang="ko-KR" altLang="en-US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LSTM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방향별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예측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교통량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기온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강수량 등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7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가지의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날씨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[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기상청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 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주말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공휴일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 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진입로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방향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 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출력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</a:t>
            </a:r>
            <a:endParaRPr lang="en-US" altLang="ko-KR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교차로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진입로별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예측 실행 결과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6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방향의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속도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예측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RMSE Loss : 2.83	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상대적 오차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: 12.8%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238B8-DE1A-149C-FAC6-D8751F0B2DB9}"/>
              </a:ext>
            </a:extLst>
          </p:cNvPr>
          <p:cNvSpPr txBox="1"/>
          <p:nvPr/>
        </p:nvSpPr>
        <p:spPr>
          <a:xfrm>
            <a:off x="13324605" y="871508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DNN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2FBF7-C1C2-2141-CCF8-2E542339E5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65"/>
          <a:stretch/>
        </p:blipFill>
        <p:spPr>
          <a:xfrm>
            <a:off x="11777898" y="2097516"/>
            <a:ext cx="1990681" cy="6515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E42F97-32B8-B064-B395-274089FA81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815" t="50000" r="-1"/>
          <a:stretch/>
        </p:blipFill>
        <p:spPr>
          <a:xfrm>
            <a:off x="13546425" y="2089290"/>
            <a:ext cx="2299561" cy="6451105"/>
          </a:xfrm>
          <a:prstGeom prst="rect">
            <a:avLst/>
          </a:prstGeom>
        </p:spPr>
      </p:pic>
      <p:sp>
        <p:nvSpPr>
          <p:cNvPr id="6" name="Object 24">
            <a:extLst>
              <a:ext uri="{FF2B5EF4-FFF2-40B4-BE49-F238E27FC236}">
                <a16:creationId xmlns:a16="http://schemas.microsoft.com/office/drawing/2014/main" id="{467123D6-D0F3-BAEF-EB8B-B7A097703956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16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A0EB2DE2-A9DD-F4DA-DE2C-9DD0C20AF5A5}"/>
              </a:ext>
            </a:extLst>
          </p:cNvPr>
          <p:cNvGrpSpPr/>
          <p:nvPr/>
        </p:nvGrpSpPr>
        <p:grpSpPr>
          <a:xfrm>
            <a:off x="514801" y="423801"/>
            <a:ext cx="17256113" cy="9295238"/>
            <a:chOff x="371926" y="1423926"/>
            <a:chExt cx="17256113" cy="9295238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98BE22CF-E7FA-822D-D3A0-55D9E118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926" y="1423926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0994" y="6147476"/>
            <a:ext cx="16640263" cy="2561222"/>
            <a:chOff x="820994" y="5993939"/>
            <a:chExt cx="16640263" cy="25612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994" y="5993939"/>
              <a:ext cx="16640263" cy="256122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과정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: LSTM + DNN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9147" y="2446700"/>
            <a:ext cx="9980980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LSTM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과  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DNN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의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test set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속도 예측의 시각화 </a:t>
            </a:r>
            <a:endParaRPr lang="en-US" altLang="ko-KR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RMSE Loss : 2.88	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정확도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: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87%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1900" y="8724582"/>
            <a:ext cx="630191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속도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예측값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시각화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C3AAC-698D-C98C-92FF-986E8CD1F729}"/>
              </a:ext>
            </a:extLst>
          </p:cNvPr>
          <p:cNvSpPr txBox="1"/>
          <p:nvPr/>
        </p:nvSpPr>
        <p:spPr>
          <a:xfrm>
            <a:off x="14719696" y="259360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예측 속도</a:t>
            </a:r>
            <a:br>
              <a:rPr lang="ko-KR" altLang="en-US" sz="2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</a:br>
            <a:r>
              <a:rPr lang="ko-KR" altLang="en-US" sz="28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정답 속도</a:t>
            </a:r>
            <a:endParaRPr lang="ko-KR" altLang="en-US" sz="2800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6C181D-6DB9-2D9B-4C8B-5FF52AFF1940}"/>
              </a:ext>
            </a:extLst>
          </p:cNvPr>
          <p:cNvSpPr/>
          <p:nvPr/>
        </p:nvSpPr>
        <p:spPr>
          <a:xfrm>
            <a:off x="14366081" y="2700765"/>
            <a:ext cx="357187" cy="2714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10AA78-8C9C-01AA-A999-E096A9E4744A}"/>
              </a:ext>
            </a:extLst>
          </p:cNvPr>
          <p:cNvSpPr/>
          <p:nvPr/>
        </p:nvSpPr>
        <p:spPr>
          <a:xfrm>
            <a:off x="14369653" y="3143677"/>
            <a:ext cx="357187" cy="2714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</a:endParaRPr>
          </a:p>
        </p:txBody>
      </p:sp>
      <p:pic>
        <p:nvPicPr>
          <p:cNvPr id="6" name="그림 5" descr="image">
            <a:extLst>
              <a:ext uri="{FF2B5EF4-FFF2-40B4-BE49-F238E27FC236}">
                <a16:creationId xmlns:a16="http://schemas.microsoft.com/office/drawing/2014/main" id="{67EC611E-EBF5-9F8C-E540-6371C24D09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3" r="49702" b="840"/>
          <a:stretch/>
        </p:blipFill>
        <p:spPr>
          <a:xfrm>
            <a:off x="829108" y="3648614"/>
            <a:ext cx="16635201" cy="2482492"/>
          </a:xfrm>
          <a:prstGeom prst="rect">
            <a:avLst/>
          </a:prstGeom>
        </p:spPr>
      </p:pic>
      <p:sp>
        <p:nvSpPr>
          <p:cNvPr id="8" name="Object 24">
            <a:extLst>
              <a:ext uri="{FF2B5EF4-FFF2-40B4-BE49-F238E27FC236}">
                <a16:creationId xmlns:a16="http://schemas.microsoft.com/office/drawing/2014/main" id="{C9B24A52-E1F0-6474-418B-A12C553D12FF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17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72920" y="3024161"/>
            <a:ext cx="8588130" cy="5435114"/>
            <a:chOff x="8030814" y="2590476"/>
            <a:chExt cx="8845377" cy="57463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0814" y="2590476"/>
              <a:ext cx="8845377" cy="574634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3.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결과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84270" y="3127413"/>
            <a:ext cx="6801492" cy="347172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프레임워크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실험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결과</a:t>
            </a:r>
            <a:endParaRPr lang="en-US" sz="3500" b="1" dirty="0">
              <a:solidFill>
                <a:srgbClr val="595959"/>
              </a:solidFill>
              <a:latin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(2023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년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10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월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16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일 기준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)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전체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평균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속도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: 22.1 (km/h)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프레임워크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제안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속도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: 24.3 (km/h)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평균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속도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증감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: 2.1 (km/h)</a:t>
            </a:r>
            <a:endParaRPr lang="en-US" sz="3000" dirty="0">
              <a:solidFill>
                <a:srgbClr val="000000"/>
              </a:solidFill>
              <a:latin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속도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증감률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cs typeface="WON Dotum" pitchFamily="34" charset="0"/>
              </a:rPr>
              <a:t> : 9.62%</a:t>
            </a:r>
            <a:endParaRPr lang="en-US" sz="3000" dirty="0">
              <a:latin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33C86-093B-D850-7BD3-FEB7FFB74C3E}"/>
              </a:ext>
            </a:extLst>
          </p:cNvPr>
          <p:cNvSpPr txBox="1"/>
          <p:nvPr/>
        </p:nvSpPr>
        <p:spPr>
          <a:xfrm>
            <a:off x="11717770" y="8648717"/>
            <a:ext cx="2030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프레임워크 결과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F01C7-625E-8E00-5023-5E308C171D06}"/>
              </a:ext>
            </a:extLst>
          </p:cNvPr>
          <p:cNvSpPr txBox="1"/>
          <p:nvPr/>
        </p:nvSpPr>
        <p:spPr>
          <a:xfrm>
            <a:off x="14699673" y="1953491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>
                <a:solidFill>
                  <a:srgbClr val="FF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속도​</a:t>
            </a:r>
            <a:br>
              <a:rPr lang="ko-KR" sz="28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28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속도</a:t>
            </a:r>
            <a:r>
              <a:rPr lang="ko-KR" sz="2800" dirty="0">
                <a:solidFill>
                  <a:srgbClr val="0070C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​</a:t>
            </a:r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39586-84EF-E67B-B586-B4D7B490FECB}"/>
              </a:ext>
            </a:extLst>
          </p:cNvPr>
          <p:cNvSpPr/>
          <p:nvPr/>
        </p:nvSpPr>
        <p:spPr>
          <a:xfrm>
            <a:off x="14262172" y="2094629"/>
            <a:ext cx="357187" cy="2714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78D193-BA96-AF4C-0411-D445AC16EF2A}"/>
              </a:ext>
            </a:extLst>
          </p:cNvPr>
          <p:cNvSpPr/>
          <p:nvPr/>
        </p:nvSpPr>
        <p:spPr>
          <a:xfrm>
            <a:off x="14265744" y="2554859"/>
            <a:ext cx="357187" cy="271462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50424528-3A26-ED39-3478-C99620B8D1F7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18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4.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SUMO를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통한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실험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검증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3492" y="8224661"/>
            <a:ext cx="288416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 신호 적용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62563" y="8229996"/>
            <a:ext cx="271441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기존 신호 적용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SUMO 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F30E9208-94ED-87E3-4A94-D53633401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253" y="3108456"/>
            <a:ext cx="17019208" cy="4586591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6EF36426-EB32-BFFD-8EA7-F486CFD894A9}"/>
              </a:ext>
            </a:extLst>
          </p:cNvPr>
          <p:cNvSpPr txBox="1"/>
          <p:nvPr/>
        </p:nvSpPr>
        <p:spPr>
          <a:xfrm>
            <a:off x="1829683" y="2239374"/>
            <a:ext cx="14621314" cy="61439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000" b="1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SUMO를</a:t>
            </a:r>
            <a:r>
              <a:rPr lang="ko-KR" altLang="en-US" sz="3000" b="1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통해 정체 시간이 줄어드는 효과를 볼 수 있음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478B2437-3948-DD0F-26E8-352DE793EF34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19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378" y="2108723"/>
            <a:ext cx="4045670" cy="6595309"/>
            <a:chOff x="1026805" y="2108723"/>
            <a:chExt cx="4045670" cy="65953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805" y="2108723"/>
              <a:ext cx="4045670" cy="659530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25558" y="861856"/>
            <a:ext cx="1326472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목 차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78710" y="2108723"/>
            <a:ext cx="4045670" cy="6595309"/>
            <a:chOff x="5106710" y="2108723"/>
            <a:chExt cx="4045670" cy="6595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6710" y="2108723"/>
              <a:ext cx="4045670" cy="65953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3839" y="2108723"/>
            <a:ext cx="4045670" cy="6595309"/>
            <a:chOff x="9177839" y="2108723"/>
            <a:chExt cx="4045670" cy="65953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7839" y="2108723"/>
              <a:ext cx="4045670" cy="65953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60557" y="2108723"/>
            <a:ext cx="4045670" cy="6595309"/>
            <a:chOff x="13242557" y="2108723"/>
            <a:chExt cx="4045670" cy="65953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42557" y="2108723"/>
              <a:ext cx="4045670" cy="659530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02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8243" y="2841850"/>
            <a:ext cx="5250838" cy="46782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I.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프로젝트</a:t>
            </a:r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개요</a:t>
            </a:r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8029" y="2844865"/>
            <a:ext cx="5698936" cy="4062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II.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개발모델</a:t>
            </a:r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소개</a:t>
            </a:r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91800" y="2844206"/>
            <a:ext cx="5398702" cy="4062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III.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실험</a:t>
            </a:r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pPr algn="ctr"/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23810" y="2868854"/>
            <a:ext cx="2767008" cy="28315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kern="0" spc="-100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IV. </a:t>
            </a:r>
            <a:r>
              <a:rPr lang="en-US" sz="4000" b="1" kern="0" spc="-100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6 Bold" pitchFamily="34" charset="0"/>
              </a:rPr>
              <a:t>결론</a:t>
            </a:r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endParaRPr lang="en-US" sz="4000" b="1" kern="0" spc="-100" dirty="0">
              <a:solidFill>
                <a:srgbClr val="000000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S-Core Dream 6 Bold" pitchFamily="34" charset="0"/>
            </a:endParaRPr>
          </a:p>
          <a:p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780" y="3860976"/>
            <a:ext cx="5615764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프로젝트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배경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기존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연구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개선 방안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98706" y="4110386"/>
            <a:ext cx="3117581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LSTM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모델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DNN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모델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000" kern="0" spc="-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유전</a:t>
            </a:r>
            <a:r>
              <a:rPr lang="en-US" sz="3000" kern="0" spc="-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 </a:t>
            </a:r>
            <a:r>
              <a:rPr lang="ko-KR" altLang="en-US" sz="3000" kern="0" spc="-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알고리즘</a:t>
            </a:r>
            <a:endParaRPr lang="en-US" altLang="ko-KR" sz="3000" kern="0" spc="-1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  <a:p>
            <a:pPr algn="ctr"/>
            <a:endParaRPr lang="en-US" altLang="ko-KR" sz="3000" kern="0" spc="-1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  <a:p>
            <a:pPr algn="ctr"/>
            <a:r>
              <a:rPr lang="ko-KR" altLang="en-US" sz="3000" kern="0" spc="-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Calibri"/>
              </a:rPr>
              <a:t>프레임워크 제안</a:t>
            </a:r>
          </a:p>
          <a:p>
            <a:pPr algn="ctr"/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596986" y="4107203"/>
            <a:ext cx="5188329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대상지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개요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실험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과정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실험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결과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SUMO를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통한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검증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38407" y="4105203"/>
            <a:ext cx="3853971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결론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ko-KR" alt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한계점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향후</a:t>
            </a:r>
            <a:r>
              <a:rPr lang="en-US" sz="3000" kern="0" spc="-10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 </a:t>
            </a:r>
            <a:r>
              <a:rPr lang="en-US" sz="3000" kern="0" spc="-10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-Core Dream 6 Bold" pitchFamily="34" charset="0"/>
              </a:rPr>
              <a:t>계획</a:t>
            </a:r>
            <a:endParaRPr lang="en-US" sz="3000" kern="0" spc="-100" dirty="0">
              <a:solidFill>
                <a:srgbClr val="000000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-Core Dream 6 Bold" pitchFamily="34" charset="0"/>
            </a:endParaRPr>
          </a:p>
          <a:p>
            <a:pPr algn="ctr"/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424" y="1118712"/>
            <a:ext cx="16182719" cy="7726358"/>
            <a:chOff x="1074424" y="1118712"/>
            <a:chExt cx="16182719" cy="7726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24" y="1118712"/>
              <a:ext cx="16182719" cy="77263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94914" y="4095764"/>
            <a:ext cx="146958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IV.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결론</a:t>
            </a:r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818D8381-2141-CADF-353F-852185048ED2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20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277" y="495238"/>
            <a:ext cx="17256113" cy="9295238"/>
            <a:chOff x="505277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77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결론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9876" y="2078666"/>
            <a:ext cx="13728798" cy="689586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기반의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결과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도출</a:t>
            </a:r>
            <a:endParaRPr lang="ko-KR" altLang="en-US" sz="3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수집된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기반으로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한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최적의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신호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주기를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도출하기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위해</a:t>
            </a:r>
            <a:b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</a:b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LSTM 및 DNN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모델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,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유전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알고리즘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활용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복잡한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시계열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특성을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고려하여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가능케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하였고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,</a:t>
            </a:r>
            <a:b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</a:b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최적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에 근사한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신호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주기를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도출하는데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효과적으로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활용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환경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개선의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효과</a:t>
            </a:r>
            <a:endParaRPr lang="en-US" altLang="ko-KR" sz="3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새로운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신호체계의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적용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LSTM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DNN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모델을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활용한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기반의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b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접근으로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도로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교통체증을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유의미하게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해소하는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효과를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얻음</a:t>
            </a:r>
            <a:endParaRPr lang="en-US" altLang="ko-KR" sz="3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교통체증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해소를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시각적으로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표현하기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SUMO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통해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최적화를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검증</a:t>
            </a:r>
            <a:endParaRPr lang="en-US" sz="3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78A209C4-B749-490B-E9AA-D6A097D330AF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21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277" y="495238"/>
            <a:ext cx="17256113" cy="9295238"/>
            <a:chOff x="505277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277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한계점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1839" y="2417715"/>
            <a:ext cx="16139487" cy="620785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수집의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어려움</a:t>
            </a:r>
            <a:endParaRPr lang="en-US" sz="3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API 이상으로  데이터 수집에 어려움을 겪음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 수집에 대부분의 시간을 소요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결과적으로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필요한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데이터를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수집하여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결과를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도출하였으나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아쉬움이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남음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     &gt;&gt; 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다양한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데이터를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확보하여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성능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개선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,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다른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교차로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에도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en-US" altLang="ko-KR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적용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할 계획</a:t>
            </a:r>
            <a:endParaRPr lang="en-US" altLang="ko-KR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SUMO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</a:t>
            </a: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시뮬레이션의 정확도</a:t>
            </a:r>
            <a:endParaRPr lang="en-US" altLang="ko-KR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시뮬레이션 환경을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현실과 유사하게 구현하지 못함</a:t>
            </a:r>
            <a:endParaRPr lang="ko-KR" alt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     &gt;&gt;  시뮬레이션이 현실을 최대한 동일하게 반영하도록 개선해 검증할 계획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1382C200-4059-F11B-9A44-2E26B1177741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22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52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3.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향후계획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00425" y="2200283"/>
            <a:ext cx="15349780" cy="45413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지자체에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en-US" altLang="ko-KR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협약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altLang="ko-KR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요청</a:t>
            </a:r>
            <a:endParaRPr lang="en-US" sz="3500" b="1" kern="0" spc="-3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도로의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교통체증을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효과적으로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완화할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수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있는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모델을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실제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도로에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적용하기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위해</a:t>
            </a:r>
            <a:b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</a:b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관련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기관과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미팅을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진행하여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협약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요청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30000"/>
              </a:lnSpc>
            </a:pPr>
            <a:endParaRPr lang="en-US" sz="35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논문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 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투고</a:t>
            </a:r>
            <a:endParaRPr lang="en-US" sz="3500" b="1" kern="0" spc="-3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실험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결과에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대한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논문을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작성하여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관련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학회에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투고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3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해당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주제에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대한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아이디어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공유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및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촉진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계획</a:t>
            </a:r>
            <a:endParaRPr lang="en-US" sz="3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3ECD8687-BB82-8BA3-27D3-C00C69F1D2D0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23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36409" cy="1998381"/>
            <a:chOff x="514801" y="495238"/>
            <a:chExt cx="17236409" cy="1998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36409" cy="199838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4930" y="495238"/>
            <a:ext cx="493488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Q&amp;A</a:t>
            </a:r>
            <a:endParaRPr lang="en-US" sz="12000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E444A2-3FD5-4C04-9408-0AA5C837E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28" y="2929468"/>
            <a:ext cx="13977258" cy="6282706"/>
          </a:xfrm>
          <a:prstGeom prst="rect">
            <a:avLst/>
          </a:prstGeom>
        </p:spPr>
      </p:pic>
      <p:pic>
        <p:nvPicPr>
          <p:cNvPr id="2" name="그림 1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657F8D0-5F6D-71EC-D43B-805CA3F6B3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51" t="15859" r="25828" b="35873"/>
          <a:stretch/>
        </p:blipFill>
        <p:spPr>
          <a:xfrm>
            <a:off x="15678824" y="1145697"/>
            <a:ext cx="944764" cy="937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3C480-DE72-7709-8EC4-8659A2394B9F}"/>
              </a:ext>
            </a:extLst>
          </p:cNvPr>
          <p:cNvSpPr txBox="1"/>
          <p:nvPr/>
        </p:nvSpPr>
        <p:spPr>
          <a:xfrm>
            <a:off x="15041366" y="2124287"/>
            <a:ext cx="2165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Github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QR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Code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B79FF323-7E71-F4D8-C50A-B2184A2CFAF8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24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424" y="1118712"/>
            <a:ext cx="16182719" cy="8176526"/>
            <a:chOff x="1074424" y="1118712"/>
            <a:chExt cx="16182719" cy="81765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24" y="1118712"/>
              <a:ext cx="16182719" cy="817652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794914" y="4095764"/>
            <a:ext cx="146958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감사합니다</a:t>
            </a:r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C676A-ED18-8F5A-DE7F-A5614ABD0B45}"/>
              </a:ext>
            </a:extLst>
          </p:cNvPr>
          <p:cNvSpPr txBox="1"/>
          <p:nvPr/>
        </p:nvSpPr>
        <p:spPr>
          <a:xfrm>
            <a:off x="15041366" y="2124287"/>
            <a:ext cx="2165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Github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 QR</a:t>
            </a:r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 Code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8" name="그림 7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6555FE1-64C1-BCF6-EBF2-D0A9561F0D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51" t="15859" r="25828" b="35873"/>
          <a:stretch/>
        </p:blipFill>
        <p:spPr>
          <a:xfrm>
            <a:off x="15678824" y="1145697"/>
            <a:ext cx="944764" cy="937897"/>
          </a:xfrm>
          <a:prstGeom prst="rect">
            <a:avLst/>
          </a:prstGeom>
        </p:spPr>
      </p:pic>
      <p:sp>
        <p:nvSpPr>
          <p:cNvPr id="5" name="Object 24">
            <a:extLst>
              <a:ext uri="{FF2B5EF4-FFF2-40B4-BE49-F238E27FC236}">
                <a16:creationId xmlns:a16="http://schemas.microsoft.com/office/drawing/2014/main" id="{403BCD82-E273-616C-9FEF-3F3BB15869BA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25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4424" y="1118712"/>
            <a:ext cx="16182719" cy="7726358"/>
            <a:chOff x="1074424" y="1118712"/>
            <a:chExt cx="16182719" cy="7726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424" y="1118712"/>
              <a:ext cx="16182719" cy="7726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487786" y="4095764"/>
            <a:ext cx="13310141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I.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프로젝트</a:t>
            </a:r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개요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E88EF757-6E3F-C729-475E-4162293874AC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3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87016" y="2457005"/>
            <a:ext cx="15903961" cy="590328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기존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시스템의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문제점</a:t>
            </a:r>
            <a:endParaRPr lang="ko-KR" altLang="en-US" sz="35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시스템의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노후화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다량의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연속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신호등으로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인한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교통혼잡비용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증가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신호의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불균형으로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특정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구역의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대기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차량이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다수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발생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endParaRPr lang="en-US" sz="35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부산시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시스템의</a:t>
            </a:r>
            <a:r>
              <a:rPr 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kern="0" spc="-3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문제점</a:t>
            </a:r>
            <a:endParaRPr lang="en-US" sz="3500" b="1" kern="0" spc="-3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한국전쟁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당시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피해를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입지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않은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지역으로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조선시대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이후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도로가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재정립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되지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않음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방대한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차량의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수요에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비해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협소한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해안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도로와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산악도로로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구성되어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불리한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지형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조건을</a:t>
            </a:r>
            <a:r>
              <a:rPr 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품음</a:t>
            </a:r>
            <a:endParaRPr lang="en-US" sz="3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66156" y="2561494"/>
            <a:ext cx="5672330" cy="3738904"/>
            <a:chOff x="11566156" y="2561494"/>
            <a:chExt cx="5672330" cy="373890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66156" y="2561494"/>
              <a:ext cx="5672330" cy="373890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1.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프로젝트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배경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F135C-41A8-06EC-8989-408223618A2C}"/>
              </a:ext>
            </a:extLst>
          </p:cNvPr>
          <p:cNvSpPr txBox="1"/>
          <p:nvPr/>
        </p:nvSpPr>
        <p:spPr>
          <a:xfrm>
            <a:off x="12642230" y="6421490"/>
            <a:ext cx="3520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부산시 교통 시스템의 문제점 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3279635A-E1C7-402E-205A-AB31B63DF0C1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4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87016" y="2457005"/>
            <a:ext cx="15903961" cy="590328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스마트 교차로란</a:t>
            </a:r>
            <a:r>
              <a:rPr lang="en-US" altLang="ko-KR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?</a:t>
            </a:r>
            <a:endParaRPr lang="en-US" sz="3500" b="1" kern="0" spc="-3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각 </a:t>
            </a:r>
            <a:r>
              <a:rPr lang="ko-KR" altLang="en-US" sz="3000" kern="0" spc="-2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차로별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고화질 </a:t>
            </a:r>
            <a:r>
              <a:rPr lang="en-US" altLang="ko-KR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CCTV</a:t>
            </a: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를 설치해 데이터 수집</a:t>
            </a:r>
            <a:endParaRPr lang="en-US" altLang="ko-KR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다양한 교통 데이터 지원</a:t>
            </a:r>
            <a:endParaRPr lang="en-US" altLang="ko-KR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딥 러닝을 통해 최적의 신호를 적용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endParaRPr lang="en-US" sz="35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3500" b="1" kern="0" spc="-3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부산시 스마트 교차로의 한계점</a:t>
            </a:r>
            <a:endParaRPr lang="en-US" sz="3500" b="1" kern="0" spc="-3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설치 및 유지 비용이 커 모든 도로에 적용하기 어려움</a:t>
            </a:r>
            <a:endParaRPr lang="en-US" sz="3000" kern="0" spc="-2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kern="0" spc="-2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여전히 남아 있는 교통 혼잡</a:t>
            </a:r>
            <a:endParaRPr lang="en-US" sz="3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1.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프로젝트 배경 </a:t>
            </a:r>
            <a:r>
              <a:rPr lang="en-US" altLang="ko-KR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: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스마트 교차로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A1703A-CC7D-4D95-651E-EC8E13FD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716" y="2815207"/>
            <a:ext cx="7541230" cy="50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7E1A44-0196-9129-E320-9742663F1E67}"/>
              </a:ext>
            </a:extLst>
          </p:cNvPr>
          <p:cNvSpPr txBox="1"/>
          <p:nvPr/>
        </p:nvSpPr>
        <p:spPr>
          <a:xfrm>
            <a:off x="11832583" y="7892948"/>
            <a:ext cx="3520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스마트교차로 개념도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9E39F7B5-1112-31EA-4375-D2393AAC75E1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05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04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2.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기존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연구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2840" y="2338233"/>
            <a:ext cx="15275209" cy="651832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RNN을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이용한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도심부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교통혼잡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RNN을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사용하여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반복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,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비반복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정체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모델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개발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      한국과학기술정보연구원 정희진 외 2명, 2017</a:t>
            </a:r>
            <a:endParaRPr lang="en-US" sz="2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LSTM-RNN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모형을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통한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도심부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교통혼잡</a:t>
            </a:r>
            <a:r>
              <a:rPr 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실시간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소통정보를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이용하여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5분 후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교통혼잡도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예측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모델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 </a:t>
            </a:r>
            <a:r>
              <a:rPr 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생성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     한국과학기술정보연구원 정희진 외 </a:t>
            </a:r>
            <a:r>
              <a:rPr lang="en-US" altLang="ko-KR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</a:t>
            </a:r>
            <a:r>
              <a:rPr lang="ko-KR" altLang="en-US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</a:t>
            </a:r>
            <a:r>
              <a:rPr lang="en-US" altLang="ko-KR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2019</a:t>
            </a:r>
            <a:endParaRPr 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20000"/>
              </a:lnSpc>
            </a:pPr>
            <a:endParaRPr lang="en-US" altLang="ko-KR" sz="35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기존 연구와 </a:t>
            </a:r>
            <a:r>
              <a:rPr lang="ko-KR" altLang="en-US" sz="3500" b="1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차별점</a:t>
            </a:r>
            <a:endParaRPr lang="en-US" altLang="ko-KR" sz="3500" b="1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입력 데이터로 다양한 신호 주기를 넣어 신호와 속도의 상관관계를 분석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WON Dotum" pitchFamily="34" charset="0"/>
              </a:rPr>
              <a:t>최적의 신호를 탐색</a:t>
            </a:r>
            <a:endParaRPr 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WON Dotum" pitchFamily="34" charset="0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D3EE646A-A401-FE40-4327-BEF06800B470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</a:rPr>
              <a:t>06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19505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3.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스마트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교차로의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 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한계점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개선</a:t>
            </a:r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ko-KR" alt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방안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0523" y="2126093"/>
            <a:ext cx="15486430" cy="360367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신호의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불균형</a:t>
            </a:r>
            <a:r>
              <a:rPr lang="en-US" altLang="ko-KR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500" b="1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해소 및 초기 비용 감소</a:t>
            </a:r>
            <a:endParaRPr lang="en-US" altLang="ko-KR" sz="35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LSTM과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DNN을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활용해 차량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속도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모델을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개발하여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실시간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교통상황에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따른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b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</a:b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최적의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신호체계를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en-US" altLang="ko-KR" sz="3000" dirty="0" err="1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도입</a:t>
            </a:r>
            <a:endParaRPr lang="ko-KR" altLang="en-US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예측된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신호체계를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시뮬레이션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툴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SUMO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로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불균형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해소</a:t>
            </a:r>
            <a:r>
              <a:rPr 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검증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고화질 </a:t>
            </a:r>
            <a:r>
              <a:rPr lang="en-US" altLang="ko-KR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CCTV</a:t>
            </a:r>
            <a:r>
              <a:rPr lang="ko-KR" altLang="en-US" sz="3000" dirty="0">
                <a:solidFill>
                  <a:srgbClr val="595959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와 도로 센서를 필요로 하지 않음</a:t>
            </a:r>
            <a:endParaRPr lang="en-US" altLang="ko-KR" sz="3000" dirty="0">
              <a:solidFill>
                <a:srgbClr val="595959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3B93488-583D-8E09-D7A2-A20B9535DBDC}"/>
              </a:ext>
            </a:extLst>
          </p:cNvPr>
          <p:cNvSpPr/>
          <p:nvPr/>
        </p:nvSpPr>
        <p:spPr>
          <a:xfrm>
            <a:off x="8322612" y="5824430"/>
            <a:ext cx="955497" cy="1481278"/>
          </a:xfrm>
          <a:prstGeom prst="downArrow">
            <a:avLst>
              <a:gd name="adj1" fmla="val 36755"/>
              <a:gd name="adj2" fmla="val 53307"/>
            </a:avLst>
          </a:prstGeom>
          <a:solidFill>
            <a:srgbClr val="E1F1FC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나눔스퀘어 네오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7E018-3161-EBB9-F15C-A998CB5DC5FF}"/>
              </a:ext>
            </a:extLst>
          </p:cNvPr>
          <p:cNvSpPr txBox="1"/>
          <p:nvPr/>
        </p:nvSpPr>
        <p:spPr>
          <a:xfrm>
            <a:off x="6792624" y="7406466"/>
            <a:ext cx="4015475" cy="132343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2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교통혼잡 개선</a:t>
            </a:r>
            <a:endParaRPr lang="en-US" altLang="ko-KR" sz="4000" b="1" dirty="0">
              <a:solidFill>
                <a:schemeClr val="tx2">
                  <a:lumMod val="7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algn="ctr"/>
            <a:r>
              <a:rPr lang="ko-KR" altLang="en-US" sz="4000" b="1" dirty="0">
                <a:solidFill>
                  <a:schemeClr val="tx2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비용 절감</a:t>
            </a:r>
            <a:endParaRPr lang="en-US" altLang="ko-KR" sz="4000" dirty="0">
              <a:solidFill>
                <a:schemeClr val="tx2">
                  <a:lumMod val="7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</p:txBody>
      </p:sp>
      <p:sp>
        <p:nvSpPr>
          <p:cNvPr id="7" name="Object 24">
            <a:extLst>
              <a:ext uri="{FF2B5EF4-FFF2-40B4-BE49-F238E27FC236}">
                <a16:creationId xmlns:a16="http://schemas.microsoft.com/office/drawing/2014/main" id="{8FBFC02A-609E-C362-D025-2A42A5141508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7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424" y="1118712"/>
            <a:ext cx="16182719" cy="7726358"/>
            <a:chOff x="1074424" y="1118712"/>
            <a:chExt cx="16182719" cy="7726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24" y="1118712"/>
              <a:ext cx="16182719" cy="772635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11013" y="4160158"/>
            <a:ext cx="146958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II.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개발모델</a:t>
            </a:r>
            <a:r>
              <a:rPr lang="en-US" sz="10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 </a:t>
            </a:r>
            <a:r>
              <a:rPr lang="en-US" sz="10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소개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" name="Object 24">
            <a:extLst>
              <a:ext uri="{FF2B5EF4-FFF2-40B4-BE49-F238E27FC236}">
                <a16:creationId xmlns:a16="http://schemas.microsoft.com/office/drawing/2014/main" id="{475140E3-6997-1EA1-F49D-B168FFDEE361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8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801" y="495238"/>
            <a:ext cx="17256113" cy="9295238"/>
            <a:chOff x="514801" y="495238"/>
            <a:chExt cx="17256113" cy="9295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801" y="495238"/>
              <a:ext cx="17256113" cy="92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801" y="495238"/>
            <a:ext cx="17256113" cy="1363917"/>
            <a:chOff x="514801" y="495238"/>
            <a:chExt cx="17256113" cy="13639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1" y="495238"/>
              <a:ext cx="17256113" cy="13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801" y="9344438"/>
            <a:ext cx="17256113" cy="446038"/>
            <a:chOff x="514801" y="9344438"/>
            <a:chExt cx="17256113" cy="4460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801" y="9344438"/>
              <a:ext cx="17256113" cy="44603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4949" y="773042"/>
            <a:ext cx="170549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1. LSTM : Long Short-Term Memory </a:t>
            </a:r>
            <a:r>
              <a:rPr lang="en-US" sz="4000" b="1" dirty="0" err="1">
                <a:solidFill>
                  <a:srgbClr val="000000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-Core Dream 8 Heavy" pitchFamily="34" charset="0"/>
              </a:rPr>
              <a:t>모델</a:t>
            </a:r>
            <a:endParaRPr lang="en-US" b="1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2013" y="2136959"/>
            <a:ext cx="15089469" cy="359495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순환 신경망의 한 유형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중 </a:t>
            </a:r>
            <a:r>
              <a:rPr lang="ko-KR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장기 의존성 문제를 해결하기</a:t>
            </a:r>
            <a:r>
              <a:rPr lang="ko-KR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위한 설계 모델</a:t>
            </a:r>
            <a:endParaRPr lang="ko-KR" sz="35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742950" indent="-457200">
              <a:lnSpc>
                <a:spcPct val="150000"/>
              </a:lnSpc>
              <a:buFont typeface="Arial"/>
              <a:buChar char="•"/>
            </a:pP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과거의 정보를 장기간 기억하면서, 필요에 따라 정보를 추가하거나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endParaRPr lang="ko-KR" altLang="en-US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        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삭제하는 능력을 가진 특수한 구조의 메모리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셀을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포함</a:t>
            </a:r>
            <a:endParaRPr 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  <a:p>
            <a:pPr marL="742950" indent="-457200">
              <a:lnSpc>
                <a:spcPct val="150000"/>
              </a:lnSpc>
              <a:buFont typeface="Arial"/>
              <a:buChar char="•"/>
            </a:pP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교통량의 시간적 트렌드를 학습하여 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다른 모델에 비해 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정확한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 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결과를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 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제공</a:t>
            </a:r>
            <a:endParaRPr lang="en-US" alt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lt"/>
            </a:endParaRPr>
          </a:p>
          <a:p>
            <a:pPr marL="742950" indent="-457200">
              <a:lnSpc>
                <a:spcPct val="150000"/>
              </a:lnSpc>
              <a:buFont typeface="Arial"/>
              <a:buChar char="•"/>
            </a:pP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시계열 패턴</a:t>
            </a:r>
            <a:r>
              <a:rPr 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을 학습한 결과를 바탕으로 </a:t>
            </a:r>
            <a:r>
              <a:rPr lang="en-US" altLang="ko-K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1</a:t>
            </a:r>
            <a:r>
              <a:rPr lang="ko-KR" alt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lt"/>
              </a:rPr>
              <a:t>시간 뒤 교통량을 예측</a:t>
            </a:r>
            <a:endParaRPr lang="ko-KR" sz="3000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pic>
        <p:nvPicPr>
          <p:cNvPr id="3074" name="Picture 2" descr="i) LSTM - 한땀한땀 딥러닝 컴퓨터 비전 백과사전">
            <a:extLst>
              <a:ext uri="{FF2B5EF4-FFF2-40B4-BE49-F238E27FC236}">
                <a16:creationId xmlns:a16="http://schemas.microsoft.com/office/drawing/2014/main" id="{2D8EB9FE-C2B1-14C7-122E-0747A5EC9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65" y="5669658"/>
            <a:ext cx="6152197" cy="33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F6624D-21D2-4BD9-A1F9-70B4D8D7D2B7}"/>
              </a:ext>
            </a:extLst>
          </p:cNvPr>
          <p:cNvSpPr txBox="1"/>
          <p:nvPr/>
        </p:nvSpPr>
        <p:spPr>
          <a:xfrm>
            <a:off x="8332112" y="8923086"/>
            <a:ext cx="34690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Calibri"/>
              </a:rPr>
              <a:t>LSTM 설계도</a:t>
            </a:r>
            <a:endParaRPr 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Calibri"/>
            </a:endParaRPr>
          </a:p>
        </p:txBody>
      </p:sp>
      <p:sp>
        <p:nvSpPr>
          <p:cNvPr id="5" name="Object 24">
            <a:extLst>
              <a:ext uri="{FF2B5EF4-FFF2-40B4-BE49-F238E27FC236}">
                <a16:creationId xmlns:a16="http://schemas.microsoft.com/office/drawing/2014/main" id="{7D271101-D6BC-2140-4C00-DB6F0A5A02DF}"/>
              </a:ext>
            </a:extLst>
          </p:cNvPr>
          <p:cNvSpPr txBox="1"/>
          <p:nvPr/>
        </p:nvSpPr>
        <p:spPr>
          <a:xfrm>
            <a:off x="17094592" y="9365959"/>
            <a:ext cx="60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800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나눔스퀘어 네오 Regular" panose="00000500000000000000" pitchFamily="2" charset="-127"/>
                <a:cs typeface="S-Core Dream 4 Regular" pitchFamily="34" charset="0"/>
              </a:rPr>
              <a:t>9</a:t>
            </a:r>
            <a:endParaRPr lang="en-US" dirty="0">
              <a:latin typeface="나눔스퀘어 네오 Regular" panose="00000500000000000000" pitchFamily="2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B1B13D3CCE82E4E815BD5B435E5D9A4" ma:contentTypeVersion="10" ma:contentTypeDescription="새 문서를 만듭니다." ma:contentTypeScope="" ma:versionID="8ca431dec5845af60520ded2cb4903c4">
  <xsd:schema xmlns:xsd="http://www.w3.org/2001/XMLSchema" xmlns:xs="http://www.w3.org/2001/XMLSchema" xmlns:p="http://schemas.microsoft.com/office/2006/metadata/properties" xmlns:ns2="9d83573d-eef5-4e26-b4ba-629a52386047" xmlns:ns3="1ff71ae5-7e70-4b84-bd1d-a725f697426f" targetNamespace="http://schemas.microsoft.com/office/2006/metadata/properties" ma:root="true" ma:fieldsID="34506e08193f602b53469250f46b0762" ns2:_="" ns3:_="">
    <xsd:import namespace="9d83573d-eef5-4e26-b4ba-629a52386047"/>
    <xsd:import namespace="1ff71ae5-7e70-4b84-bd1d-a725f69742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83573d-eef5-4e26-b4ba-629a523860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92ac1960-8d2f-4e2d-9872-54b8994247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71ae5-7e70-4b84-bd1d-a725f697426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7da2ecf-f7dc-4cba-a5c7-05ed316364b5}" ma:internalName="TaxCatchAll" ma:showField="CatchAllData" ma:web="1ff71ae5-7e70-4b84-bd1d-a725f69742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5564BB-8F4E-4F62-AB3C-3B2522BCC3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6CBD45-00B7-4FED-8DE8-1E9DE995AD5C}">
  <ds:schemaRefs>
    <ds:schemaRef ds:uri="1ff71ae5-7e70-4b84-bd1d-a725f697426f"/>
    <ds:schemaRef ds:uri="9d83573d-eef5-4e26-b4ba-629a523860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1154</Words>
  <Application>Microsoft Office PowerPoint</Application>
  <PresentationFormat>사용자 지정</PresentationFormat>
  <Paragraphs>248</Paragraphs>
  <Slides>25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 네오 Bold</vt:lpstr>
      <vt:lpstr>나눔스퀘어 네오 Regular</vt:lpstr>
      <vt:lpstr>Arial</vt:lpstr>
      <vt:lpstr>나눔스퀘어 네오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최범규</cp:lastModifiedBy>
  <cp:revision>17</cp:revision>
  <dcterms:created xsi:type="dcterms:W3CDTF">2023-12-04T17:23:40Z</dcterms:created>
  <dcterms:modified xsi:type="dcterms:W3CDTF">2023-12-05T16:09:18Z</dcterms:modified>
</cp:coreProperties>
</file>